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5677-3A3A-48AE-B3F7-BE489B2CFD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09E0EA-707F-47AB-8EDE-E9C9F3E19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249287-0543-4B38-A2A6-555E0AB0A9DF}"/>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5" name="Footer Placeholder 4">
            <a:extLst>
              <a:ext uri="{FF2B5EF4-FFF2-40B4-BE49-F238E27FC236}">
                <a16:creationId xmlns:a16="http://schemas.microsoft.com/office/drawing/2014/main" id="{A8742097-1DD2-4929-9408-50C164208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55821-D430-412E-8E53-DA24F96E225F}"/>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116300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03BA-B201-4CAD-9BB6-DFF8D93598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C50B45-1809-4476-84CB-16B70D2EA3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055EC2-6799-4752-AC2E-90BD96F73E10}"/>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5" name="Footer Placeholder 4">
            <a:extLst>
              <a:ext uri="{FF2B5EF4-FFF2-40B4-BE49-F238E27FC236}">
                <a16:creationId xmlns:a16="http://schemas.microsoft.com/office/drawing/2014/main" id="{C3234B76-AD44-49F2-9A6A-B36E026C3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59858-F478-4094-B859-32B98AF29717}"/>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133221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2B366D-CBF9-45B3-9C87-5573D95963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7B59E5-7343-491A-90FA-ED889523A1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29CFD9-8E90-4306-AACF-CA489EC3511C}"/>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5" name="Footer Placeholder 4">
            <a:extLst>
              <a:ext uri="{FF2B5EF4-FFF2-40B4-BE49-F238E27FC236}">
                <a16:creationId xmlns:a16="http://schemas.microsoft.com/office/drawing/2014/main" id="{C92ACD61-F251-48E3-A608-54BD76679B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7EF85-0B65-45DB-9B70-74D43EF7D816}"/>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291969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8982-BE11-4034-B8BD-CE87D97CC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0DB203-6CB1-4B7E-AF96-BD8954981D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867C1-67BA-41C2-B970-81B52686DA3E}"/>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5" name="Footer Placeholder 4">
            <a:extLst>
              <a:ext uri="{FF2B5EF4-FFF2-40B4-BE49-F238E27FC236}">
                <a16:creationId xmlns:a16="http://schemas.microsoft.com/office/drawing/2014/main" id="{94696F20-D875-4995-8122-2C6FB63BC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2094F-90F8-4D1A-9E57-4926F77E2B0B}"/>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3167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1CDF-A98A-4D03-A789-78F5558EBC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922ADC-5341-4D8B-AA23-6C8C5DEE49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F00DBB-81DA-419D-A072-F94D677BDA0E}"/>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5" name="Footer Placeholder 4">
            <a:extLst>
              <a:ext uri="{FF2B5EF4-FFF2-40B4-BE49-F238E27FC236}">
                <a16:creationId xmlns:a16="http://schemas.microsoft.com/office/drawing/2014/main" id="{7D22E1F0-A73B-4EE1-AC20-F545C352B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92B31-412E-4D05-80B5-3DF32DE8EA9A}"/>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1357753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0151-6578-4850-8650-A01FCA569C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A4EF5-EFD6-415D-A2BD-A227843343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D1D919-508D-4723-8EAE-EF65BD7FC6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0B18D8-2B9A-4E2D-9C83-AEA624DC51A4}"/>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6" name="Footer Placeholder 5">
            <a:extLst>
              <a:ext uri="{FF2B5EF4-FFF2-40B4-BE49-F238E27FC236}">
                <a16:creationId xmlns:a16="http://schemas.microsoft.com/office/drawing/2014/main" id="{30BFE37A-C0BA-4D53-B5FA-A265C9B27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82C005-E750-4592-8B38-87A95D555D77}"/>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4265021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717C-41FD-4139-B9E9-69A781B70A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B086EA-7DB8-4E45-B87C-BE600809CE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F36D4E-46A7-4AA8-AAFB-C81D44119D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9D49BC-088C-4F40-9FC6-59D9C71499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CFC96-553B-4038-B6FD-79418DFF9F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DBE6A7-83EF-4227-A221-7844FE342601}"/>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8" name="Footer Placeholder 7">
            <a:extLst>
              <a:ext uri="{FF2B5EF4-FFF2-40B4-BE49-F238E27FC236}">
                <a16:creationId xmlns:a16="http://schemas.microsoft.com/office/drawing/2014/main" id="{A6724E1F-AA8D-4E68-96B1-7EB2040DBA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C68E87-8A9C-4F00-A155-D691239F5130}"/>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3166815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ABD7-8201-4583-A57C-B0CCB0DC42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DC7A9F-A941-4050-A901-ECF55B453E63}"/>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4" name="Footer Placeholder 3">
            <a:extLst>
              <a:ext uri="{FF2B5EF4-FFF2-40B4-BE49-F238E27FC236}">
                <a16:creationId xmlns:a16="http://schemas.microsoft.com/office/drawing/2014/main" id="{A9B610A0-BDB9-41CC-BA2A-9774D97749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3F0C22-453D-4124-95AF-BF32FEE90F7E}"/>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3562585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53C6E8-7F36-4B89-855B-1C822A0F80AA}"/>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3" name="Footer Placeholder 2">
            <a:extLst>
              <a:ext uri="{FF2B5EF4-FFF2-40B4-BE49-F238E27FC236}">
                <a16:creationId xmlns:a16="http://schemas.microsoft.com/office/drawing/2014/main" id="{0517E0DA-3CF0-49F7-AC9D-80AEB9439B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FD6531-5781-42FF-89AC-E1F61AF9106B}"/>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2158358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0D264-D2C4-460C-A818-ACD596C0A9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70B319-AB86-41B9-B749-6798D5A44E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F8AAF5-260C-4C29-8228-9A124E0DD1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CF79D4-E6DD-4311-9D37-368ACB4B3C0A}"/>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6" name="Footer Placeholder 5">
            <a:extLst>
              <a:ext uri="{FF2B5EF4-FFF2-40B4-BE49-F238E27FC236}">
                <a16:creationId xmlns:a16="http://schemas.microsoft.com/office/drawing/2014/main" id="{87337616-882F-4E7E-8A26-2154A062EA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D214F-5298-47A0-88EC-B1B1E6187D82}"/>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262945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0566-16EA-4DC4-905D-193020E0A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4E4CC8-807E-42E0-82B0-DB7FB549A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2781D5-EA22-487C-9C1B-6CE5D42F7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36B66F-2969-47C6-B860-CF5C8352C90B}"/>
              </a:ext>
            </a:extLst>
          </p:cNvPr>
          <p:cNvSpPr>
            <a:spLocks noGrp="1"/>
          </p:cNvSpPr>
          <p:nvPr>
            <p:ph type="dt" sz="half" idx="10"/>
          </p:nvPr>
        </p:nvSpPr>
        <p:spPr/>
        <p:txBody>
          <a:bodyPr/>
          <a:lstStyle/>
          <a:p>
            <a:fld id="{0AB316E6-1661-4093-A696-32C49CE4A743}" type="datetimeFigureOut">
              <a:rPr lang="en-US" smtClean="0"/>
              <a:t>5/2/2022</a:t>
            </a:fld>
            <a:endParaRPr lang="en-US"/>
          </a:p>
        </p:txBody>
      </p:sp>
      <p:sp>
        <p:nvSpPr>
          <p:cNvPr id="6" name="Footer Placeholder 5">
            <a:extLst>
              <a:ext uri="{FF2B5EF4-FFF2-40B4-BE49-F238E27FC236}">
                <a16:creationId xmlns:a16="http://schemas.microsoft.com/office/drawing/2014/main" id="{DD275515-D520-4607-A557-BF2A5A8874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BD3FDC-F65E-4590-87C7-6625967F7103}"/>
              </a:ext>
            </a:extLst>
          </p:cNvPr>
          <p:cNvSpPr>
            <a:spLocks noGrp="1"/>
          </p:cNvSpPr>
          <p:nvPr>
            <p:ph type="sldNum" sz="quarter" idx="12"/>
          </p:nvPr>
        </p:nvSpPr>
        <p:spPr/>
        <p:txBody>
          <a:bodyPr/>
          <a:lstStyle/>
          <a:p>
            <a:fld id="{30EA9D06-7AE6-4AD2-900A-23FCCCCC5FB9}" type="slidenum">
              <a:rPr lang="en-US" smtClean="0"/>
              <a:t>‹#›</a:t>
            </a:fld>
            <a:endParaRPr lang="en-US"/>
          </a:p>
        </p:txBody>
      </p:sp>
    </p:spTree>
    <p:extLst>
      <p:ext uri="{BB962C8B-B14F-4D97-AF65-F5344CB8AC3E}">
        <p14:creationId xmlns:p14="http://schemas.microsoft.com/office/powerpoint/2010/main" val="868517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39862-E599-41CA-9D1D-0A2CB0025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0E52D9-3A62-4921-B53C-A592CFC29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12A4A-6139-4BF2-A639-47AF4E626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B316E6-1661-4093-A696-32C49CE4A743}" type="datetimeFigureOut">
              <a:rPr lang="en-US" smtClean="0"/>
              <a:t>5/2/2022</a:t>
            </a:fld>
            <a:endParaRPr lang="en-US"/>
          </a:p>
        </p:txBody>
      </p:sp>
      <p:sp>
        <p:nvSpPr>
          <p:cNvPr id="5" name="Footer Placeholder 4">
            <a:extLst>
              <a:ext uri="{FF2B5EF4-FFF2-40B4-BE49-F238E27FC236}">
                <a16:creationId xmlns:a16="http://schemas.microsoft.com/office/drawing/2014/main" id="{9BFAD4A0-21AD-475A-A853-5EEFD3C365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5AF1D3-662A-4FA8-9739-32A039DC5A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A9D06-7AE6-4AD2-900A-23FCCCCC5FB9}" type="slidenum">
              <a:rPr lang="en-US" smtClean="0"/>
              <a:t>‹#›</a:t>
            </a:fld>
            <a:endParaRPr lang="en-US"/>
          </a:p>
        </p:txBody>
      </p:sp>
    </p:spTree>
    <p:extLst>
      <p:ext uri="{BB962C8B-B14F-4D97-AF65-F5344CB8AC3E}">
        <p14:creationId xmlns:p14="http://schemas.microsoft.com/office/powerpoint/2010/main" val="1798652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nro.net/ipv4-free-pool-depleted" TargetMode="External"/><Relationship Id="rId13" Type="http://schemas.openxmlformats.org/officeDocument/2006/relationships/hyperlink" Target="https://afrinic.net/exhaustion" TargetMode="External"/><Relationship Id="rId3" Type="http://schemas.openxmlformats.org/officeDocument/2006/relationships/hyperlink" Target="https://afrinic.net/" TargetMode="External"/><Relationship Id="rId7" Type="http://schemas.openxmlformats.org/officeDocument/2006/relationships/hyperlink" Target="https://www.ripe.net/" TargetMode="External"/><Relationship Id="rId12" Type="http://schemas.openxmlformats.org/officeDocument/2006/relationships/hyperlink" Target="https://www.arin.net/vault/announcements/2015/20150924.html" TargetMode="External"/><Relationship Id="rId2" Type="http://schemas.openxmlformats.org/officeDocument/2006/relationships/hyperlink" Target="https://www.iana.org/" TargetMode="External"/><Relationship Id="rId1" Type="http://schemas.openxmlformats.org/officeDocument/2006/relationships/slideLayout" Target="../slideLayouts/slideLayout2.xml"/><Relationship Id="rId6" Type="http://schemas.openxmlformats.org/officeDocument/2006/relationships/hyperlink" Target="https://www.lacnic.net/" TargetMode="External"/><Relationship Id="rId11" Type="http://schemas.openxmlformats.org/officeDocument/2006/relationships/hyperlink" Target="https://www.lacnic.net/en/web/anuncios/2014-no-hay-mas-direcciones-ipv4-en-lac" TargetMode="External"/><Relationship Id="rId5" Type="http://schemas.openxmlformats.org/officeDocument/2006/relationships/hyperlink" Target="https://www.apnic.net/" TargetMode="External"/><Relationship Id="rId10" Type="http://schemas.openxmlformats.org/officeDocument/2006/relationships/hyperlink" Target="https://www.ripe.net/publications/news/announcements/ripe-ncc-begins-to-allocate-ipv4-address-space-from-the-last-8" TargetMode="External"/><Relationship Id="rId4" Type="http://schemas.openxmlformats.org/officeDocument/2006/relationships/hyperlink" Target="https://www.arin.net/" TargetMode="External"/><Relationship Id="rId9" Type="http://schemas.openxmlformats.org/officeDocument/2006/relationships/hyperlink" Target="https://mailman.apnic.net/mailing-lists/apnic-announce/archive/2011/04/msg00002.html" TargetMode="External"/><Relationship Id="rId14" Type="http://schemas.openxmlformats.org/officeDocument/2006/relationships/hyperlink" Target="https://en.wikipedia.org/wiki/IPv4_address_exhaustio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4836AD-D172-49D3-9838-64AC2E0F70E7}"/>
              </a:ext>
            </a:extLst>
          </p:cNvPr>
          <p:cNvSpPr txBox="1"/>
          <p:nvPr/>
        </p:nvSpPr>
        <p:spPr>
          <a:xfrm>
            <a:off x="194442" y="284105"/>
            <a:ext cx="5586984" cy="1477328"/>
          </a:xfrm>
          <a:prstGeom prst="rect">
            <a:avLst/>
          </a:prstGeom>
          <a:noFill/>
        </p:spPr>
        <p:txBody>
          <a:bodyPr wrap="square" rtlCol="0">
            <a:spAutoFit/>
          </a:bodyPr>
          <a:lstStyle/>
          <a:p>
            <a:r>
              <a:rPr lang="en-US" dirty="0"/>
              <a:t>4 </a:t>
            </a:r>
            <a:r>
              <a:rPr lang="en-US" altLang="zh-CN" dirty="0"/>
              <a:t>things needs to be specified in current network</a:t>
            </a:r>
          </a:p>
          <a:p>
            <a:pPr marL="342900" indent="-342900">
              <a:buAutoNum type="arabicPeriod"/>
            </a:pPr>
            <a:r>
              <a:rPr lang="en-US" dirty="0"/>
              <a:t>IP </a:t>
            </a:r>
            <a:r>
              <a:rPr lang="en-US" altLang="zh-CN" dirty="0"/>
              <a:t>address </a:t>
            </a:r>
            <a:r>
              <a:rPr lang="zh-CN" altLang="en-US" dirty="0"/>
              <a:t> </a:t>
            </a:r>
            <a:r>
              <a:rPr lang="en-US" altLang="zh-CN" dirty="0"/>
              <a:t>(unique for each node)</a:t>
            </a:r>
          </a:p>
          <a:p>
            <a:pPr marL="342900" indent="-342900">
              <a:buAutoNum type="arabicPeriod"/>
            </a:pPr>
            <a:r>
              <a:rPr lang="en-US" dirty="0"/>
              <a:t>S</a:t>
            </a:r>
            <a:r>
              <a:rPr lang="en-US" altLang="zh-CN" dirty="0"/>
              <a:t>ubnet Mask</a:t>
            </a:r>
          </a:p>
          <a:p>
            <a:pPr marL="342900" indent="-342900">
              <a:buAutoNum type="arabicPeriod"/>
            </a:pPr>
            <a:r>
              <a:rPr lang="en-US" dirty="0"/>
              <a:t>G</a:t>
            </a:r>
            <a:r>
              <a:rPr lang="en-US" altLang="zh-CN" dirty="0"/>
              <a:t>ateway</a:t>
            </a:r>
          </a:p>
          <a:p>
            <a:pPr marL="342900" indent="-342900">
              <a:buAutoNum type="arabicPeriod"/>
            </a:pPr>
            <a:r>
              <a:rPr lang="en-US"/>
              <a:t>N</a:t>
            </a:r>
            <a:r>
              <a:rPr lang="en-US" altLang="zh-CN"/>
              <a:t>ame Server (DNS)</a:t>
            </a:r>
            <a:endParaRPr lang="en-US" altLang="zh-CN" dirty="0"/>
          </a:p>
        </p:txBody>
      </p:sp>
      <p:sp>
        <p:nvSpPr>
          <p:cNvPr id="5" name="TextBox 4">
            <a:extLst>
              <a:ext uri="{FF2B5EF4-FFF2-40B4-BE49-F238E27FC236}">
                <a16:creationId xmlns:a16="http://schemas.microsoft.com/office/drawing/2014/main" id="{6AA064B3-A579-4550-9C10-CAC55DA2D8FA}"/>
              </a:ext>
            </a:extLst>
          </p:cNvPr>
          <p:cNvSpPr txBox="1"/>
          <p:nvPr/>
        </p:nvSpPr>
        <p:spPr>
          <a:xfrm>
            <a:off x="167010" y="2019787"/>
            <a:ext cx="5614416" cy="1477328"/>
          </a:xfrm>
          <a:prstGeom prst="rect">
            <a:avLst/>
          </a:prstGeom>
          <a:noFill/>
        </p:spPr>
        <p:txBody>
          <a:bodyPr wrap="square" rtlCol="0">
            <a:spAutoFit/>
          </a:bodyPr>
          <a:lstStyle/>
          <a:p>
            <a:r>
              <a:rPr lang="en-US" b="1" dirty="0"/>
              <a:t>DHCP (Dynamic Host Configuration Protocol)</a:t>
            </a:r>
          </a:p>
          <a:p>
            <a:r>
              <a:rPr lang="en-US" dirty="0"/>
              <a:t>Most of time, the last 3 configuration are same for nodes in the same network. DHCP help us manage the IPs’ information using </a:t>
            </a:r>
            <a:r>
              <a:rPr lang="en-US" b="1" dirty="0"/>
              <a:t>Dynamic allocation</a:t>
            </a:r>
            <a:r>
              <a:rPr lang="en-US" dirty="0"/>
              <a:t> (would keep tract which Ip have been assign to which device)</a:t>
            </a:r>
          </a:p>
        </p:txBody>
      </p:sp>
      <p:pic>
        <p:nvPicPr>
          <p:cNvPr id="7" name="Picture 6">
            <a:extLst>
              <a:ext uri="{FF2B5EF4-FFF2-40B4-BE49-F238E27FC236}">
                <a16:creationId xmlns:a16="http://schemas.microsoft.com/office/drawing/2014/main" id="{C0D57352-B134-4A49-A981-4716FF67E4C4}"/>
              </a:ext>
            </a:extLst>
          </p:cNvPr>
          <p:cNvPicPr>
            <a:picLocks noChangeAspect="1"/>
          </p:cNvPicPr>
          <p:nvPr/>
        </p:nvPicPr>
        <p:blipFill>
          <a:blip r:embed="rId2"/>
          <a:stretch>
            <a:fillRect/>
          </a:stretch>
        </p:blipFill>
        <p:spPr>
          <a:xfrm>
            <a:off x="64008" y="3569516"/>
            <a:ext cx="6184170" cy="2565395"/>
          </a:xfrm>
          <a:prstGeom prst="rect">
            <a:avLst/>
          </a:prstGeom>
        </p:spPr>
      </p:pic>
      <p:pic>
        <p:nvPicPr>
          <p:cNvPr id="9" name="Picture 8">
            <a:extLst>
              <a:ext uri="{FF2B5EF4-FFF2-40B4-BE49-F238E27FC236}">
                <a16:creationId xmlns:a16="http://schemas.microsoft.com/office/drawing/2014/main" id="{71031E4A-F48C-4693-B890-CBD8A3A572D8}"/>
              </a:ext>
            </a:extLst>
          </p:cNvPr>
          <p:cNvPicPr>
            <a:picLocks noChangeAspect="1"/>
          </p:cNvPicPr>
          <p:nvPr/>
        </p:nvPicPr>
        <p:blipFill>
          <a:blip r:embed="rId3"/>
          <a:stretch>
            <a:fillRect/>
          </a:stretch>
        </p:blipFill>
        <p:spPr>
          <a:xfrm>
            <a:off x="5717418" y="51240"/>
            <a:ext cx="6410574" cy="2422443"/>
          </a:xfrm>
          <a:prstGeom prst="rect">
            <a:avLst/>
          </a:prstGeom>
        </p:spPr>
      </p:pic>
      <p:pic>
        <p:nvPicPr>
          <p:cNvPr id="11" name="Picture 10">
            <a:extLst>
              <a:ext uri="{FF2B5EF4-FFF2-40B4-BE49-F238E27FC236}">
                <a16:creationId xmlns:a16="http://schemas.microsoft.com/office/drawing/2014/main" id="{D5761EC7-6B66-409A-B4A2-261367C1B489}"/>
              </a:ext>
            </a:extLst>
          </p:cNvPr>
          <p:cNvPicPr>
            <a:picLocks noChangeAspect="1"/>
          </p:cNvPicPr>
          <p:nvPr/>
        </p:nvPicPr>
        <p:blipFill>
          <a:blip r:embed="rId4"/>
          <a:stretch>
            <a:fillRect/>
          </a:stretch>
        </p:blipFill>
        <p:spPr>
          <a:xfrm>
            <a:off x="6190488" y="2685674"/>
            <a:ext cx="5937504" cy="1486651"/>
          </a:xfrm>
          <a:prstGeom prst="rect">
            <a:avLst/>
          </a:prstGeom>
        </p:spPr>
      </p:pic>
      <p:pic>
        <p:nvPicPr>
          <p:cNvPr id="13" name="Picture 12">
            <a:extLst>
              <a:ext uri="{FF2B5EF4-FFF2-40B4-BE49-F238E27FC236}">
                <a16:creationId xmlns:a16="http://schemas.microsoft.com/office/drawing/2014/main" id="{92D4AAB4-3A16-4011-85D6-4DC0EF7D7B11}"/>
              </a:ext>
            </a:extLst>
          </p:cNvPr>
          <p:cNvPicPr>
            <a:picLocks noChangeAspect="1"/>
          </p:cNvPicPr>
          <p:nvPr/>
        </p:nvPicPr>
        <p:blipFill>
          <a:blip r:embed="rId5"/>
          <a:stretch>
            <a:fillRect/>
          </a:stretch>
        </p:blipFill>
        <p:spPr>
          <a:xfrm>
            <a:off x="6031992" y="4519757"/>
            <a:ext cx="6096000" cy="1615154"/>
          </a:xfrm>
          <a:prstGeom prst="rect">
            <a:avLst/>
          </a:prstGeom>
        </p:spPr>
      </p:pic>
    </p:spTree>
    <p:extLst>
      <p:ext uri="{BB962C8B-B14F-4D97-AF65-F5344CB8AC3E}">
        <p14:creationId xmlns:p14="http://schemas.microsoft.com/office/powerpoint/2010/main" val="3416469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353C14-4A67-4A68-9B2D-BF39FFF03892}"/>
              </a:ext>
            </a:extLst>
          </p:cNvPr>
          <p:cNvPicPr>
            <a:picLocks noChangeAspect="1"/>
          </p:cNvPicPr>
          <p:nvPr/>
        </p:nvPicPr>
        <p:blipFill>
          <a:blip r:embed="rId2"/>
          <a:stretch>
            <a:fillRect/>
          </a:stretch>
        </p:blipFill>
        <p:spPr>
          <a:xfrm>
            <a:off x="401217" y="671890"/>
            <a:ext cx="4320073" cy="1570374"/>
          </a:xfrm>
          <a:prstGeom prst="rect">
            <a:avLst/>
          </a:prstGeom>
        </p:spPr>
      </p:pic>
      <p:pic>
        <p:nvPicPr>
          <p:cNvPr id="7" name="Picture 6">
            <a:extLst>
              <a:ext uri="{FF2B5EF4-FFF2-40B4-BE49-F238E27FC236}">
                <a16:creationId xmlns:a16="http://schemas.microsoft.com/office/drawing/2014/main" id="{275F2A82-424D-46CA-885E-774E58641909}"/>
              </a:ext>
            </a:extLst>
          </p:cNvPr>
          <p:cNvPicPr>
            <a:picLocks noChangeAspect="1"/>
          </p:cNvPicPr>
          <p:nvPr/>
        </p:nvPicPr>
        <p:blipFill>
          <a:blip r:embed="rId3"/>
          <a:stretch>
            <a:fillRect/>
          </a:stretch>
        </p:blipFill>
        <p:spPr>
          <a:xfrm>
            <a:off x="6096000" y="388431"/>
            <a:ext cx="5358882" cy="1717419"/>
          </a:xfrm>
          <a:prstGeom prst="rect">
            <a:avLst/>
          </a:prstGeom>
        </p:spPr>
      </p:pic>
      <p:sp>
        <p:nvSpPr>
          <p:cNvPr id="8" name="TextBox 7">
            <a:extLst>
              <a:ext uri="{FF2B5EF4-FFF2-40B4-BE49-F238E27FC236}">
                <a16:creationId xmlns:a16="http://schemas.microsoft.com/office/drawing/2014/main" id="{859E4230-3DF9-471A-AC60-253055D389FE}"/>
              </a:ext>
            </a:extLst>
          </p:cNvPr>
          <p:cNvSpPr txBox="1"/>
          <p:nvPr/>
        </p:nvSpPr>
        <p:spPr>
          <a:xfrm>
            <a:off x="653143" y="2509935"/>
            <a:ext cx="7623110" cy="646331"/>
          </a:xfrm>
          <a:prstGeom prst="rect">
            <a:avLst/>
          </a:prstGeom>
          <a:noFill/>
        </p:spPr>
        <p:txBody>
          <a:bodyPr wrap="square" rtlCol="0">
            <a:spAutoFit/>
          </a:bodyPr>
          <a:lstStyle/>
          <a:p>
            <a:r>
              <a:rPr lang="en-US" dirty="0"/>
              <a:t>DHCP Discovery Steps</a:t>
            </a:r>
          </a:p>
          <a:p>
            <a:r>
              <a:rPr lang="en-US" dirty="0"/>
              <a:t>1. Send the discovery message (broadcast, UDP)</a:t>
            </a:r>
          </a:p>
        </p:txBody>
      </p:sp>
      <p:pic>
        <p:nvPicPr>
          <p:cNvPr id="10" name="Picture 9">
            <a:extLst>
              <a:ext uri="{FF2B5EF4-FFF2-40B4-BE49-F238E27FC236}">
                <a16:creationId xmlns:a16="http://schemas.microsoft.com/office/drawing/2014/main" id="{BB341B6C-170C-4206-B685-464B1429982B}"/>
              </a:ext>
            </a:extLst>
          </p:cNvPr>
          <p:cNvPicPr>
            <a:picLocks noChangeAspect="1"/>
          </p:cNvPicPr>
          <p:nvPr/>
        </p:nvPicPr>
        <p:blipFill>
          <a:blip r:embed="rId4"/>
          <a:stretch>
            <a:fillRect/>
          </a:stretch>
        </p:blipFill>
        <p:spPr>
          <a:xfrm>
            <a:off x="199053" y="3289122"/>
            <a:ext cx="6096000" cy="2716773"/>
          </a:xfrm>
          <a:prstGeom prst="rect">
            <a:avLst/>
          </a:prstGeom>
        </p:spPr>
      </p:pic>
      <p:sp>
        <p:nvSpPr>
          <p:cNvPr id="11" name="TextBox 10">
            <a:extLst>
              <a:ext uri="{FF2B5EF4-FFF2-40B4-BE49-F238E27FC236}">
                <a16:creationId xmlns:a16="http://schemas.microsoft.com/office/drawing/2014/main" id="{716BF430-31E4-4222-B221-25184584C08D}"/>
              </a:ext>
            </a:extLst>
          </p:cNvPr>
          <p:cNvSpPr txBox="1"/>
          <p:nvPr/>
        </p:nvSpPr>
        <p:spPr>
          <a:xfrm>
            <a:off x="6433688" y="2316914"/>
            <a:ext cx="5520613" cy="1200329"/>
          </a:xfrm>
          <a:prstGeom prst="rect">
            <a:avLst/>
          </a:prstGeom>
          <a:noFill/>
        </p:spPr>
        <p:txBody>
          <a:bodyPr wrap="square" rtlCol="0">
            <a:spAutoFit/>
          </a:bodyPr>
          <a:lstStyle/>
          <a:p>
            <a:r>
              <a:rPr lang="en-US" dirty="0"/>
              <a:t>2. After receive the message, DHCP Server Exam it’s own configuration, and use either fixed or dynamic allocation to set a IP address to client (specific the MAC address)</a:t>
            </a:r>
          </a:p>
          <a:p>
            <a:endParaRPr lang="en-US" dirty="0"/>
          </a:p>
        </p:txBody>
      </p:sp>
      <p:pic>
        <p:nvPicPr>
          <p:cNvPr id="15" name="Picture 14">
            <a:extLst>
              <a:ext uri="{FF2B5EF4-FFF2-40B4-BE49-F238E27FC236}">
                <a16:creationId xmlns:a16="http://schemas.microsoft.com/office/drawing/2014/main" id="{AD017862-3254-45A6-94BD-AE81DA6295A3}"/>
              </a:ext>
            </a:extLst>
          </p:cNvPr>
          <p:cNvPicPr>
            <a:picLocks noChangeAspect="1"/>
          </p:cNvPicPr>
          <p:nvPr/>
        </p:nvPicPr>
        <p:blipFill>
          <a:blip r:embed="rId5"/>
          <a:stretch>
            <a:fillRect/>
          </a:stretch>
        </p:blipFill>
        <p:spPr>
          <a:xfrm>
            <a:off x="6433688" y="3517243"/>
            <a:ext cx="5641294" cy="3107492"/>
          </a:xfrm>
          <a:prstGeom prst="rect">
            <a:avLst/>
          </a:prstGeom>
        </p:spPr>
      </p:pic>
    </p:spTree>
    <p:extLst>
      <p:ext uri="{BB962C8B-B14F-4D97-AF65-F5344CB8AC3E}">
        <p14:creationId xmlns:p14="http://schemas.microsoft.com/office/powerpoint/2010/main" val="190170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AB7645-39C8-43EC-807D-75495D4857A4}"/>
              </a:ext>
            </a:extLst>
          </p:cNvPr>
          <p:cNvSpPr txBox="1"/>
          <p:nvPr/>
        </p:nvSpPr>
        <p:spPr>
          <a:xfrm>
            <a:off x="288920" y="378386"/>
            <a:ext cx="5520613" cy="1200329"/>
          </a:xfrm>
          <a:prstGeom prst="rect">
            <a:avLst/>
          </a:prstGeom>
          <a:noFill/>
        </p:spPr>
        <p:txBody>
          <a:bodyPr wrap="square" rtlCol="0">
            <a:spAutoFit/>
          </a:bodyPr>
          <a:lstStyle/>
          <a:p>
            <a:r>
              <a:rPr lang="en-US" dirty="0"/>
              <a:t>3. Client send a DHCP Request to confirm the offer from DHCP Server</a:t>
            </a:r>
          </a:p>
          <a:p>
            <a:endParaRPr lang="en-US" dirty="0"/>
          </a:p>
          <a:p>
            <a:endParaRPr lang="en-US" dirty="0"/>
          </a:p>
        </p:txBody>
      </p:sp>
      <p:pic>
        <p:nvPicPr>
          <p:cNvPr id="6" name="Picture 5">
            <a:extLst>
              <a:ext uri="{FF2B5EF4-FFF2-40B4-BE49-F238E27FC236}">
                <a16:creationId xmlns:a16="http://schemas.microsoft.com/office/drawing/2014/main" id="{9CCB8DA7-BBCD-4A90-93CF-BC23F173652D}"/>
              </a:ext>
            </a:extLst>
          </p:cNvPr>
          <p:cNvPicPr>
            <a:picLocks noChangeAspect="1"/>
          </p:cNvPicPr>
          <p:nvPr/>
        </p:nvPicPr>
        <p:blipFill rotWithShape="1">
          <a:blip r:embed="rId2"/>
          <a:srcRect l="7200" r="8458"/>
          <a:stretch/>
        </p:blipFill>
        <p:spPr>
          <a:xfrm>
            <a:off x="261480" y="1578715"/>
            <a:ext cx="5339131" cy="3284376"/>
          </a:xfrm>
          <a:prstGeom prst="rect">
            <a:avLst/>
          </a:prstGeom>
        </p:spPr>
      </p:pic>
      <p:sp>
        <p:nvSpPr>
          <p:cNvPr id="7" name="TextBox 6">
            <a:extLst>
              <a:ext uri="{FF2B5EF4-FFF2-40B4-BE49-F238E27FC236}">
                <a16:creationId xmlns:a16="http://schemas.microsoft.com/office/drawing/2014/main" id="{D3446334-54C2-4247-8A17-A47D4FE53E36}"/>
              </a:ext>
            </a:extLst>
          </p:cNvPr>
          <p:cNvSpPr txBox="1"/>
          <p:nvPr/>
        </p:nvSpPr>
        <p:spPr>
          <a:xfrm>
            <a:off x="6783355" y="382555"/>
            <a:ext cx="4926563" cy="646331"/>
          </a:xfrm>
          <a:prstGeom prst="rect">
            <a:avLst/>
          </a:prstGeom>
          <a:noFill/>
        </p:spPr>
        <p:txBody>
          <a:bodyPr wrap="square" rtlCol="0">
            <a:spAutoFit/>
          </a:bodyPr>
          <a:lstStyle/>
          <a:p>
            <a:r>
              <a:rPr lang="en-US" dirty="0"/>
              <a:t>4. DHCP send the acknowledge message to Client Server</a:t>
            </a:r>
          </a:p>
        </p:txBody>
      </p:sp>
      <p:pic>
        <p:nvPicPr>
          <p:cNvPr id="9" name="Picture 8">
            <a:extLst>
              <a:ext uri="{FF2B5EF4-FFF2-40B4-BE49-F238E27FC236}">
                <a16:creationId xmlns:a16="http://schemas.microsoft.com/office/drawing/2014/main" id="{007F8EC9-4342-4B73-864E-83E0A5108623}"/>
              </a:ext>
            </a:extLst>
          </p:cNvPr>
          <p:cNvPicPr>
            <a:picLocks noChangeAspect="1"/>
          </p:cNvPicPr>
          <p:nvPr/>
        </p:nvPicPr>
        <p:blipFill>
          <a:blip r:embed="rId3"/>
          <a:stretch>
            <a:fillRect/>
          </a:stretch>
        </p:blipFill>
        <p:spPr>
          <a:xfrm>
            <a:off x="6096000" y="1532063"/>
            <a:ext cx="5834520" cy="3284376"/>
          </a:xfrm>
          <a:prstGeom prst="rect">
            <a:avLst/>
          </a:prstGeom>
        </p:spPr>
      </p:pic>
    </p:spTree>
    <p:extLst>
      <p:ext uri="{BB962C8B-B14F-4D97-AF65-F5344CB8AC3E}">
        <p14:creationId xmlns:p14="http://schemas.microsoft.com/office/powerpoint/2010/main" val="1306337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F485F7E-1EE5-4818-911A-7A20C9104C6E}"/>
              </a:ext>
            </a:extLst>
          </p:cNvPr>
          <p:cNvSpPr txBox="1"/>
          <p:nvPr/>
        </p:nvSpPr>
        <p:spPr>
          <a:xfrm>
            <a:off x="312698" y="221607"/>
            <a:ext cx="8776438" cy="1840459"/>
          </a:xfrm>
          <a:prstGeom prst="rect">
            <a:avLst/>
          </a:prstGeom>
        </p:spPr>
        <p:txBody>
          <a:bodyPr vert="horz" lIns="91440" tIns="45720" rIns="91440" bIns="45720" rtlCol="0" anchor="ctr">
            <a:normAutofit fontScale="92500" lnSpcReduction="10000"/>
          </a:bodyPr>
          <a:lstStyle/>
          <a:p>
            <a:pPr>
              <a:lnSpc>
                <a:spcPct val="90000"/>
              </a:lnSpc>
              <a:spcAft>
                <a:spcPts val="600"/>
              </a:spcAft>
            </a:pPr>
            <a:r>
              <a:rPr lang="en-US" sz="2000" b="1" dirty="0"/>
              <a:t>Network Address Translation (NAT)</a:t>
            </a:r>
          </a:p>
          <a:p>
            <a:pPr indent="-228600">
              <a:lnSpc>
                <a:spcPct val="90000"/>
              </a:lnSpc>
              <a:spcAft>
                <a:spcPts val="600"/>
              </a:spcAft>
              <a:buFont typeface="Arial" panose="020B0604020202020204" pitchFamily="34" charset="0"/>
              <a:buChar char="•"/>
            </a:pPr>
            <a:r>
              <a:rPr lang="en-US" sz="2000" dirty="0"/>
              <a:t>It’s a Techniques instead of a defined standard (DNS,DHCP).</a:t>
            </a:r>
          </a:p>
          <a:p>
            <a:pPr indent="-228600">
              <a:lnSpc>
                <a:spcPct val="90000"/>
              </a:lnSpc>
              <a:spcAft>
                <a:spcPts val="600"/>
              </a:spcAft>
              <a:buFont typeface="Arial" panose="020B0604020202020204" pitchFamily="34" charset="0"/>
              <a:buChar char="•"/>
            </a:pPr>
            <a:r>
              <a:rPr lang="en-US" sz="2000" dirty="0"/>
              <a:t>The following example is, hiding IP of Computer 1 to Computer 2, it’s called </a:t>
            </a:r>
            <a:r>
              <a:rPr lang="en-US" sz="2000" b="1" dirty="0"/>
              <a:t>IP Masquerading</a:t>
            </a:r>
          </a:p>
          <a:p>
            <a:pPr indent="-228600">
              <a:lnSpc>
                <a:spcPct val="90000"/>
              </a:lnSpc>
              <a:spcAft>
                <a:spcPts val="600"/>
              </a:spcAft>
              <a:buFont typeface="Arial" panose="020B0604020202020204" pitchFamily="34" charset="0"/>
              <a:buChar char="•"/>
            </a:pPr>
            <a:r>
              <a:rPr lang="en-US" sz="2000" b="1" dirty="0"/>
              <a:t> One to Many NAT: </a:t>
            </a:r>
            <a:r>
              <a:rPr lang="en-US" sz="2000" dirty="0"/>
              <a:t>Transfer all outside IP datagram to Computer1 to Router to Computer1, therefore, the Computer 1’s IP is invisible for outside.</a:t>
            </a:r>
          </a:p>
        </p:txBody>
      </p:sp>
      <p:pic>
        <p:nvPicPr>
          <p:cNvPr id="8" name="Picture 7">
            <a:extLst>
              <a:ext uri="{FF2B5EF4-FFF2-40B4-BE49-F238E27FC236}">
                <a16:creationId xmlns:a16="http://schemas.microsoft.com/office/drawing/2014/main" id="{36F6F935-40FA-425F-A8D0-012D08A46C9A}"/>
              </a:ext>
            </a:extLst>
          </p:cNvPr>
          <p:cNvPicPr>
            <a:picLocks noChangeAspect="1"/>
          </p:cNvPicPr>
          <p:nvPr/>
        </p:nvPicPr>
        <p:blipFill>
          <a:blip r:embed="rId2"/>
          <a:stretch>
            <a:fillRect/>
          </a:stretch>
        </p:blipFill>
        <p:spPr>
          <a:xfrm>
            <a:off x="-1" y="2183364"/>
            <a:ext cx="7170612" cy="4553338"/>
          </a:xfrm>
          <a:prstGeom prst="rect">
            <a:avLst/>
          </a:prstGeom>
        </p:spPr>
      </p:pic>
      <p:pic>
        <p:nvPicPr>
          <p:cNvPr id="6" name="Picture 5">
            <a:extLst>
              <a:ext uri="{FF2B5EF4-FFF2-40B4-BE49-F238E27FC236}">
                <a16:creationId xmlns:a16="http://schemas.microsoft.com/office/drawing/2014/main" id="{6F32008B-8C6D-462A-A66A-8758DEA08FD5}"/>
              </a:ext>
            </a:extLst>
          </p:cNvPr>
          <p:cNvPicPr>
            <a:picLocks noChangeAspect="1"/>
          </p:cNvPicPr>
          <p:nvPr/>
        </p:nvPicPr>
        <p:blipFill>
          <a:blip r:embed="rId3"/>
          <a:stretch>
            <a:fillRect/>
          </a:stretch>
        </p:blipFill>
        <p:spPr>
          <a:xfrm>
            <a:off x="7252177" y="2769511"/>
            <a:ext cx="4591555" cy="2410565"/>
          </a:xfrm>
          <a:prstGeom prst="rect">
            <a:avLst/>
          </a:prstGeom>
        </p:spPr>
      </p:pic>
    </p:spTree>
    <p:extLst>
      <p:ext uri="{BB962C8B-B14F-4D97-AF65-F5344CB8AC3E}">
        <p14:creationId xmlns:p14="http://schemas.microsoft.com/office/powerpoint/2010/main" val="2933370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5CB658-330E-4944-A02B-EA956FFB9768}"/>
              </a:ext>
            </a:extLst>
          </p:cNvPr>
          <p:cNvPicPr>
            <a:picLocks noChangeAspect="1"/>
          </p:cNvPicPr>
          <p:nvPr/>
        </p:nvPicPr>
        <p:blipFill>
          <a:blip r:embed="rId2"/>
          <a:stretch>
            <a:fillRect/>
          </a:stretch>
        </p:blipFill>
        <p:spPr>
          <a:xfrm>
            <a:off x="457202" y="668616"/>
            <a:ext cx="5426764" cy="2211406"/>
          </a:xfrm>
          <a:prstGeom prst="rect">
            <a:avLst/>
          </a:prstGeom>
        </p:spPr>
      </p:pic>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DC6291-2717-4239-91D9-49452F6B82EB}"/>
              </a:ext>
            </a:extLst>
          </p:cNvPr>
          <p:cNvPicPr>
            <a:picLocks noChangeAspect="1"/>
          </p:cNvPicPr>
          <p:nvPr/>
        </p:nvPicPr>
        <p:blipFill>
          <a:blip r:embed="rId3"/>
          <a:stretch>
            <a:fillRect/>
          </a:stretch>
        </p:blipFill>
        <p:spPr>
          <a:xfrm>
            <a:off x="6308034" y="3524933"/>
            <a:ext cx="5381728" cy="3282854"/>
          </a:xfrm>
          <a:prstGeom prst="rect">
            <a:avLst/>
          </a:prstGeom>
        </p:spPr>
      </p:pic>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58A1558-132C-4B05-AB0F-439C58CCF860}"/>
              </a:ext>
            </a:extLst>
          </p:cNvPr>
          <p:cNvPicPr>
            <a:picLocks noChangeAspect="1"/>
          </p:cNvPicPr>
          <p:nvPr/>
        </p:nvPicPr>
        <p:blipFill>
          <a:blip r:embed="rId4"/>
          <a:stretch>
            <a:fillRect/>
          </a:stretch>
        </p:blipFill>
        <p:spPr>
          <a:xfrm>
            <a:off x="457201" y="4027775"/>
            <a:ext cx="5426764" cy="1967202"/>
          </a:xfrm>
          <a:prstGeom prst="rect">
            <a:avLst/>
          </a:prstGeom>
        </p:spPr>
      </p:pic>
      <p:pic>
        <p:nvPicPr>
          <p:cNvPr id="11" name="Picture 10">
            <a:extLst>
              <a:ext uri="{FF2B5EF4-FFF2-40B4-BE49-F238E27FC236}">
                <a16:creationId xmlns:a16="http://schemas.microsoft.com/office/drawing/2014/main" id="{53F1EFEE-E084-478E-B22D-3AE844440D62}"/>
              </a:ext>
            </a:extLst>
          </p:cNvPr>
          <p:cNvPicPr>
            <a:picLocks noChangeAspect="1"/>
          </p:cNvPicPr>
          <p:nvPr/>
        </p:nvPicPr>
        <p:blipFill>
          <a:blip r:embed="rId5"/>
          <a:stretch>
            <a:fillRect/>
          </a:stretch>
        </p:blipFill>
        <p:spPr>
          <a:xfrm>
            <a:off x="6152120" y="290751"/>
            <a:ext cx="6024640" cy="2967135"/>
          </a:xfrm>
          <a:prstGeom prst="rect">
            <a:avLst/>
          </a:prstGeom>
        </p:spPr>
      </p:pic>
    </p:spTree>
    <p:extLst>
      <p:ext uri="{BB962C8B-B14F-4D97-AF65-F5344CB8AC3E}">
        <p14:creationId xmlns:p14="http://schemas.microsoft.com/office/powerpoint/2010/main" val="364341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38BFA9-E3AF-4D65-90DC-F61C7B755DB3}"/>
              </a:ext>
            </a:extLst>
          </p:cNvPr>
          <p:cNvPicPr>
            <a:picLocks noChangeAspect="1"/>
          </p:cNvPicPr>
          <p:nvPr/>
        </p:nvPicPr>
        <p:blipFill>
          <a:blip r:embed="rId2"/>
          <a:stretch>
            <a:fillRect/>
          </a:stretch>
        </p:blipFill>
        <p:spPr>
          <a:xfrm>
            <a:off x="821095" y="1951045"/>
            <a:ext cx="8935616" cy="4445253"/>
          </a:xfrm>
          <a:prstGeom prst="rect">
            <a:avLst/>
          </a:prstGeom>
        </p:spPr>
      </p:pic>
      <p:sp>
        <p:nvSpPr>
          <p:cNvPr id="6" name="TextBox 5">
            <a:extLst>
              <a:ext uri="{FF2B5EF4-FFF2-40B4-BE49-F238E27FC236}">
                <a16:creationId xmlns:a16="http://schemas.microsoft.com/office/drawing/2014/main" id="{6A39CAA5-3A54-4467-8EBC-B7D3207D2EC0}"/>
              </a:ext>
            </a:extLst>
          </p:cNvPr>
          <p:cNvSpPr txBox="1"/>
          <p:nvPr/>
        </p:nvSpPr>
        <p:spPr>
          <a:xfrm>
            <a:off x="1166326" y="559836"/>
            <a:ext cx="9265298" cy="1200329"/>
          </a:xfrm>
          <a:prstGeom prst="rect">
            <a:avLst/>
          </a:prstGeom>
          <a:noFill/>
        </p:spPr>
        <p:txBody>
          <a:bodyPr wrap="square" rtlCol="0">
            <a:spAutoFit/>
          </a:bodyPr>
          <a:lstStyle/>
          <a:p>
            <a:r>
              <a:rPr lang="en-US" b="1" dirty="0"/>
              <a:t>NAT (Port forwarding) </a:t>
            </a:r>
            <a:r>
              <a:rPr lang="en-US" dirty="0"/>
              <a:t>can be used to manage </a:t>
            </a:r>
            <a:r>
              <a:rPr lang="en-US" b="1" dirty="0"/>
              <a:t>two separate server </a:t>
            </a:r>
            <a:r>
              <a:rPr lang="en-US" dirty="0"/>
              <a:t>(like webserver and mail server) </a:t>
            </a:r>
            <a:r>
              <a:rPr lang="en-US" b="1" dirty="0"/>
              <a:t>under the same organization</a:t>
            </a:r>
            <a:r>
              <a:rPr lang="en-US" dirty="0"/>
              <a:t>. For outbound client, we </a:t>
            </a:r>
            <a:r>
              <a:rPr lang="en-US" b="1" dirty="0"/>
              <a:t>do not need to know the IP address of those two server</a:t>
            </a:r>
            <a:r>
              <a:rPr lang="en-US" dirty="0"/>
              <a:t>, instead, the Port forwarding would transfer the income data to corresponding server </a:t>
            </a:r>
            <a:r>
              <a:rPr lang="en-US" b="1" dirty="0"/>
              <a:t>using the port</a:t>
            </a:r>
          </a:p>
        </p:txBody>
      </p:sp>
    </p:spTree>
    <p:extLst>
      <p:ext uri="{BB962C8B-B14F-4D97-AF65-F5344CB8AC3E}">
        <p14:creationId xmlns:p14="http://schemas.microsoft.com/office/powerpoint/2010/main" val="9519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D745AC-DFEF-41DB-B293-D9D9CBB232D5}"/>
              </a:ext>
            </a:extLst>
          </p:cNvPr>
          <p:cNvSpPr txBox="1"/>
          <p:nvPr/>
        </p:nvSpPr>
        <p:spPr>
          <a:xfrm>
            <a:off x="749808" y="335845"/>
            <a:ext cx="10424160" cy="6186309"/>
          </a:xfrm>
          <a:prstGeom prst="rect">
            <a:avLst/>
          </a:prstGeom>
          <a:noFill/>
        </p:spPr>
        <p:txBody>
          <a:bodyPr wrap="square" rtlCol="0">
            <a:spAutoFit/>
          </a:bodyPr>
          <a:lstStyle/>
          <a:p>
            <a:pPr algn="l"/>
            <a:r>
              <a:rPr lang="en-US" b="1" i="0" dirty="0">
                <a:solidFill>
                  <a:srgbClr val="1F1F1F"/>
                </a:solidFill>
                <a:effectLst/>
                <a:latin typeface="Source Sans Pro" panose="020B0503030403020204" pitchFamily="34" charset="0"/>
              </a:rPr>
              <a:t>Supplemental Reading forIPv4 Address Exhaustion</a:t>
            </a:r>
          </a:p>
          <a:p>
            <a:pPr algn="l"/>
            <a:endParaRPr lang="en-US" b="1" i="0" dirty="0">
              <a:solidFill>
                <a:srgbClr val="1F1F1F"/>
              </a:solidFill>
              <a:effectLst/>
              <a:latin typeface="Source Sans Pro" panose="020B0503030403020204" pitchFamily="34" charset="0"/>
            </a:endParaRPr>
          </a:p>
          <a:p>
            <a:pPr algn="l"/>
            <a:r>
              <a:rPr lang="en-US" b="0" i="0" dirty="0">
                <a:solidFill>
                  <a:srgbClr val="1F1F1F"/>
                </a:solidFill>
                <a:effectLst/>
                <a:latin typeface="Source Sans Pro" panose="020B0503030403020204" pitchFamily="34" charset="0"/>
              </a:rPr>
              <a:t>The </a:t>
            </a:r>
            <a:r>
              <a:rPr lang="en-US" b="0" i="0" u="sng" dirty="0">
                <a:solidFill>
                  <a:srgbClr val="0056D2"/>
                </a:solidFill>
                <a:effectLst/>
                <a:latin typeface="Source Sans Pro" panose="020B0503030403020204" pitchFamily="34" charset="0"/>
                <a:hlinkClick r:id="rId2"/>
              </a:rPr>
              <a:t>IANA</a:t>
            </a:r>
            <a:r>
              <a:rPr lang="en-US" b="0" i="0" dirty="0">
                <a:solidFill>
                  <a:srgbClr val="1F1F1F"/>
                </a:solidFill>
                <a:effectLst/>
                <a:latin typeface="Source Sans Pro" panose="020B0503030403020204" pitchFamily="34" charset="0"/>
              </a:rPr>
              <a:t> (</a:t>
            </a:r>
            <a:r>
              <a:rPr lang="en-US" b="1" i="0" dirty="0">
                <a:solidFill>
                  <a:srgbClr val="1F1F1F"/>
                </a:solidFill>
                <a:effectLst/>
                <a:latin typeface="unset"/>
              </a:rPr>
              <a:t>Internet Assigned Numbers Authority</a:t>
            </a:r>
            <a:r>
              <a:rPr lang="en-US" b="0" i="0" dirty="0">
                <a:solidFill>
                  <a:srgbClr val="1F1F1F"/>
                </a:solidFill>
                <a:effectLst/>
                <a:latin typeface="Source Sans Pro" panose="020B0503030403020204" pitchFamily="34" charset="0"/>
              </a:rPr>
              <a:t>) has been in charge of distributing IP addresses since 1988. Since that time, the internet has expanded at an incredible rate! The 4.2 billion possible IPv4 addresses have almost run out, as it’s long been predicted. </a:t>
            </a:r>
          </a:p>
          <a:p>
            <a:pPr algn="l"/>
            <a:endParaRPr lang="en-US" b="0" i="0" dirty="0">
              <a:solidFill>
                <a:srgbClr val="1F1F1F"/>
              </a:solidFill>
              <a:effectLst/>
              <a:latin typeface="Source Sans Pro" panose="020B0503030403020204" pitchFamily="34" charset="0"/>
            </a:endParaRPr>
          </a:p>
          <a:p>
            <a:pPr algn="l"/>
            <a:r>
              <a:rPr lang="en-US" b="0" i="0" dirty="0">
                <a:solidFill>
                  <a:srgbClr val="1F1F1F"/>
                </a:solidFill>
                <a:effectLst/>
                <a:latin typeface="Source Sans Pro" panose="020B0503030403020204" pitchFamily="34" charset="0"/>
              </a:rPr>
              <a:t>For some time now, the IANA has primarily been responsible for assigning address blocks to the five regional internet registries or RIRs. The five RIRs are:</a:t>
            </a:r>
          </a:p>
          <a:p>
            <a:pPr algn="l">
              <a:buFont typeface="Arial" panose="020B0604020202020204" pitchFamily="34" charset="0"/>
              <a:buChar char="•"/>
            </a:pPr>
            <a:r>
              <a:rPr lang="en-US" b="1" i="0" u="sng" dirty="0">
                <a:solidFill>
                  <a:srgbClr val="0056D2"/>
                </a:solidFill>
                <a:effectLst/>
                <a:latin typeface="unset"/>
                <a:hlinkClick r:id="rId3"/>
              </a:rPr>
              <a:t>AFRINIC</a:t>
            </a:r>
            <a:r>
              <a:rPr lang="en-US" b="0" i="0" dirty="0">
                <a:solidFill>
                  <a:srgbClr val="1F1F1F"/>
                </a:solidFill>
                <a:effectLst/>
                <a:latin typeface="Source Sans Pro" panose="020B0503030403020204" pitchFamily="34" charset="0"/>
              </a:rPr>
              <a:t>, which serves the continent of Africa</a:t>
            </a:r>
          </a:p>
          <a:p>
            <a:pPr algn="l">
              <a:buFont typeface="Arial" panose="020B0604020202020204" pitchFamily="34" charset="0"/>
              <a:buChar char="•"/>
            </a:pPr>
            <a:r>
              <a:rPr lang="en-US" b="1" i="0" u="sng" dirty="0">
                <a:solidFill>
                  <a:srgbClr val="0056D2"/>
                </a:solidFill>
                <a:effectLst/>
                <a:latin typeface="unset"/>
                <a:hlinkClick r:id="rId4"/>
              </a:rPr>
              <a:t>ARIN</a:t>
            </a:r>
            <a:r>
              <a:rPr lang="en-US" b="0" i="0" dirty="0">
                <a:solidFill>
                  <a:srgbClr val="1F1F1F"/>
                </a:solidFill>
                <a:effectLst/>
                <a:latin typeface="Source Sans Pro" panose="020B0503030403020204" pitchFamily="34" charset="0"/>
              </a:rPr>
              <a:t>, which serves the United States, Canada and parts of the Caribbean</a:t>
            </a:r>
          </a:p>
          <a:p>
            <a:pPr algn="l">
              <a:buFont typeface="Arial" panose="020B0604020202020204" pitchFamily="34" charset="0"/>
              <a:buChar char="•"/>
            </a:pPr>
            <a:r>
              <a:rPr lang="en-US" b="1" i="0" u="sng" dirty="0">
                <a:solidFill>
                  <a:srgbClr val="0056D2"/>
                </a:solidFill>
                <a:effectLst/>
                <a:latin typeface="unset"/>
                <a:hlinkClick r:id="rId5"/>
              </a:rPr>
              <a:t>APNIC</a:t>
            </a:r>
            <a:r>
              <a:rPr lang="en-US" b="0" i="0" dirty="0">
                <a:solidFill>
                  <a:srgbClr val="1F1F1F"/>
                </a:solidFill>
                <a:effectLst/>
                <a:latin typeface="Source Sans Pro" panose="020B0503030403020204" pitchFamily="34" charset="0"/>
              </a:rPr>
              <a:t>, which is responsible for most of Asia, Australia and New Zealand and Pacific Island nations</a:t>
            </a:r>
          </a:p>
          <a:p>
            <a:pPr algn="l">
              <a:buFont typeface="Arial" panose="020B0604020202020204" pitchFamily="34" charset="0"/>
              <a:buChar char="•"/>
            </a:pPr>
            <a:r>
              <a:rPr lang="en-US" b="1" i="0" u="sng" dirty="0">
                <a:solidFill>
                  <a:srgbClr val="0056D2"/>
                </a:solidFill>
                <a:effectLst/>
                <a:latin typeface="unset"/>
                <a:hlinkClick r:id="rId6"/>
              </a:rPr>
              <a:t>LACNIC</a:t>
            </a:r>
            <a:r>
              <a:rPr lang="en-US" b="0" i="0" dirty="0">
                <a:solidFill>
                  <a:srgbClr val="1F1F1F"/>
                </a:solidFill>
                <a:effectLst/>
                <a:latin typeface="Source Sans Pro" panose="020B0503030403020204" pitchFamily="34" charset="0"/>
              </a:rPr>
              <a:t>, which covers Central and South America and any parts of the Caribbean not covered by ARIN</a:t>
            </a:r>
          </a:p>
          <a:p>
            <a:pPr algn="l">
              <a:buFont typeface="Arial" panose="020B0604020202020204" pitchFamily="34" charset="0"/>
              <a:buChar char="•"/>
            </a:pPr>
            <a:r>
              <a:rPr lang="en-US" b="1" i="0" u="sng" dirty="0">
                <a:solidFill>
                  <a:srgbClr val="0056D2"/>
                </a:solidFill>
                <a:effectLst/>
                <a:latin typeface="unset"/>
                <a:hlinkClick r:id="rId7"/>
              </a:rPr>
              <a:t>RIPE</a:t>
            </a:r>
            <a:r>
              <a:rPr lang="en-US" b="0" i="0" dirty="0">
                <a:solidFill>
                  <a:srgbClr val="1F1F1F"/>
                </a:solidFill>
                <a:effectLst/>
                <a:latin typeface="Source Sans Pro" panose="020B0503030403020204" pitchFamily="34" charset="0"/>
              </a:rPr>
              <a:t>, which serves Europe, </a:t>
            </a:r>
            <a:r>
              <a:rPr lang="en-US" b="0" i="0" dirty="0" err="1">
                <a:solidFill>
                  <a:srgbClr val="1F1F1F"/>
                </a:solidFill>
                <a:effectLst/>
                <a:latin typeface="Source Sans Pro" panose="020B0503030403020204" pitchFamily="34" charset="0"/>
              </a:rPr>
              <a:t>Russia,the</a:t>
            </a:r>
            <a:r>
              <a:rPr lang="en-US" b="0" i="0" dirty="0">
                <a:solidFill>
                  <a:srgbClr val="1F1F1F"/>
                </a:solidFill>
                <a:effectLst/>
                <a:latin typeface="Source Sans Pro" panose="020B0503030403020204" pitchFamily="34" charset="0"/>
              </a:rPr>
              <a:t> Middle East, and portions of Central Asia</a:t>
            </a:r>
          </a:p>
          <a:p>
            <a:pPr algn="l">
              <a:buFont typeface="Arial" panose="020B0604020202020204" pitchFamily="34" charset="0"/>
              <a:buChar char="•"/>
            </a:pPr>
            <a:endParaRPr lang="en-US" b="0" i="0" dirty="0">
              <a:solidFill>
                <a:srgbClr val="1F1F1F"/>
              </a:solidFill>
              <a:effectLst/>
              <a:latin typeface="Source Sans Pro" panose="020B0503030403020204" pitchFamily="34" charset="0"/>
            </a:endParaRPr>
          </a:p>
          <a:p>
            <a:pPr algn="l"/>
            <a:r>
              <a:rPr lang="en-US" b="0" i="0" dirty="0">
                <a:solidFill>
                  <a:srgbClr val="1F1F1F"/>
                </a:solidFill>
                <a:effectLst/>
                <a:latin typeface="Source Sans Pro" panose="020B0503030403020204" pitchFamily="34" charset="0"/>
              </a:rPr>
              <a:t>These five RIRs have been responsible for assigning IP address blocks to organizations within their geographic areas and most have already run out. The </a:t>
            </a:r>
            <a:r>
              <a:rPr lang="en-US" b="0" i="0" u="sng" dirty="0">
                <a:solidFill>
                  <a:srgbClr val="0056D2"/>
                </a:solidFill>
                <a:effectLst/>
                <a:latin typeface="Source Sans Pro" panose="020B0503030403020204" pitchFamily="34" charset="0"/>
                <a:hlinkClick r:id="rId8"/>
              </a:rPr>
              <a:t>IANA assigned the last unallocated /8 network blocks to various RIRs</a:t>
            </a:r>
            <a:r>
              <a:rPr lang="en-US" b="0" i="0" dirty="0">
                <a:solidFill>
                  <a:srgbClr val="1F1F1F"/>
                </a:solidFill>
                <a:effectLst/>
                <a:latin typeface="Source Sans Pro" panose="020B0503030403020204" pitchFamily="34" charset="0"/>
              </a:rPr>
              <a:t> on February 3rd, 2011. Then on April 2011, </a:t>
            </a:r>
            <a:r>
              <a:rPr lang="en-US" b="0" i="0" u="sng" dirty="0">
                <a:solidFill>
                  <a:srgbClr val="0056D2"/>
                </a:solidFill>
                <a:effectLst/>
                <a:latin typeface="Source Sans Pro" panose="020B0503030403020204" pitchFamily="34" charset="0"/>
                <a:hlinkClick r:id="rId9"/>
              </a:rPr>
              <a:t>APNIC reached its final /8 of addresses</a:t>
            </a:r>
            <a:r>
              <a:rPr lang="en-US" b="0" i="0" dirty="0">
                <a:solidFill>
                  <a:srgbClr val="1F1F1F"/>
                </a:solidFill>
                <a:effectLst/>
                <a:latin typeface="Source Sans Pro" panose="020B0503030403020204" pitchFamily="34" charset="0"/>
              </a:rPr>
              <a:t>. </a:t>
            </a:r>
            <a:r>
              <a:rPr lang="en-US" b="0" i="0" u="sng" dirty="0">
                <a:solidFill>
                  <a:srgbClr val="0056D2"/>
                </a:solidFill>
                <a:effectLst/>
                <a:latin typeface="Source Sans Pro" panose="020B0503030403020204" pitchFamily="34" charset="0"/>
                <a:hlinkClick r:id="rId10"/>
              </a:rPr>
              <a:t>RIPE was next</a:t>
            </a:r>
            <a:r>
              <a:rPr lang="en-US" b="0" i="0" dirty="0">
                <a:solidFill>
                  <a:srgbClr val="1F1F1F"/>
                </a:solidFill>
                <a:effectLst/>
                <a:latin typeface="Source Sans Pro" panose="020B0503030403020204" pitchFamily="34" charset="0"/>
              </a:rPr>
              <a:t>, in September of 2012. </a:t>
            </a:r>
            <a:r>
              <a:rPr lang="en-US" b="0" i="0" u="sng" dirty="0">
                <a:solidFill>
                  <a:srgbClr val="0056D2"/>
                </a:solidFill>
                <a:effectLst/>
                <a:latin typeface="Source Sans Pro" panose="020B0503030403020204" pitchFamily="34" charset="0"/>
                <a:hlinkClick r:id="rId11"/>
              </a:rPr>
              <a:t>LACNIC reached its final /10</a:t>
            </a:r>
            <a:r>
              <a:rPr lang="en-US" b="0" i="0" dirty="0">
                <a:solidFill>
                  <a:srgbClr val="1F1F1F"/>
                </a:solidFill>
                <a:effectLst/>
                <a:latin typeface="Source Sans Pro" panose="020B0503030403020204" pitchFamily="34" charset="0"/>
              </a:rPr>
              <a:t> in June 2014. </a:t>
            </a:r>
            <a:r>
              <a:rPr lang="en-US" b="0" i="0" u="sng" dirty="0">
                <a:solidFill>
                  <a:srgbClr val="0056D2"/>
                </a:solidFill>
                <a:effectLst/>
                <a:latin typeface="Source Sans Pro" panose="020B0503030403020204" pitchFamily="34" charset="0"/>
                <a:hlinkClick r:id="rId12"/>
              </a:rPr>
              <a:t>ARIN exhausted its list of free IPv4 addresses</a:t>
            </a:r>
            <a:r>
              <a:rPr lang="en-US" b="0" i="0" dirty="0">
                <a:solidFill>
                  <a:srgbClr val="1F1F1F"/>
                </a:solidFill>
                <a:effectLst/>
                <a:latin typeface="Source Sans Pro" panose="020B0503030403020204" pitchFamily="34" charset="0"/>
              </a:rPr>
              <a:t> in September 2015. Only </a:t>
            </a:r>
            <a:r>
              <a:rPr lang="en-US" b="0" i="0" u="sng" dirty="0">
                <a:solidFill>
                  <a:srgbClr val="0056D2"/>
                </a:solidFill>
                <a:effectLst/>
                <a:latin typeface="Source Sans Pro" panose="020B0503030403020204" pitchFamily="34" charset="0"/>
                <a:hlinkClick r:id="rId13"/>
              </a:rPr>
              <a:t>AFRINIC has some IPs left</a:t>
            </a:r>
            <a:r>
              <a:rPr lang="en-US" b="0" i="0" dirty="0">
                <a:solidFill>
                  <a:srgbClr val="1F1F1F"/>
                </a:solidFill>
                <a:effectLst/>
                <a:latin typeface="Source Sans Pro" panose="020B0503030403020204" pitchFamily="34" charset="0"/>
              </a:rPr>
              <a:t>.</a:t>
            </a:r>
          </a:p>
          <a:p>
            <a:pPr algn="l"/>
            <a:endParaRPr lang="en-US" b="0" i="0" dirty="0">
              <a:solidFill>
                <a:srgbClr val="1F1F1F"/>
              </a:solidFill>
              <a:effectLst/>
              <a:latin typeface="Source Sans Pro" panose="020B0503030403020204" pitchFamily="34" charset="0"/>
            </a:endParaRPr>
          </a:p>
          <a:p>
            <a:pPr algn="l"/>
            <a:r>
              <a:rPr lang="en-US" b="0" i="0" dirty="0">
                <a:solidFill>
                  <a:srgbClr val="1F1F1F"/>
                </a:solidFill>
                <a:effectLst/>
                <a:latin typeface="Source Sans Pro" panose="020B0503030403020204" pitchFamily="34" charset="0"/>
              </a:rPr>
              <a:t>Wikipedia has a great article all about </a:t>
            </a:r>
            <a:r>
              <a:rPr lang="en-US" b="0" i="0" u="sng" dirty="0">
                <a:solidFill>
                  <a:srgbClr val="0056D2"/>
                </a:solidFill>
                <a:effectLst/>
                <a:latin typeface="Source Sans Pro" panose="020B0503030403020204" pitchFamily="34" charset="0"/>
                <a:hlinkClick r:id="rId14"/>
              </a:rPr>
              <a:t>IPv4 exhaustion and the timelines involved</a:t>
            </a:r>
            <a:r>
              <a:rPr lang="en-US" b="0" i="0" dirty="0">
                <a:solidFill>
                  <a:srgbClr val="1F1F1F"/>
                </a:solidFill>
                <a:effectLst/>
                <a:latin typeface="Source Sans Pro" panose="020B0503030403020204" pitchFamily="34" charset="0"/>
              </a:rPr>
              <a:t>.</a:t>
            </a:r>
          </a:p>
          <a:p>
            <a:endParaRPr lang="en-US" dirty="0"/>
          </a:p>
        </p:txBody>
      </p:sp>
    </p:spTree>
    <p:extLst>
      <p:ext uri="{BB962C8B-B14F-4D97-AF65-F5344CB8AC3E}">
        <p14:creationId xmlns:p14="http://schemas.microsoft.com/office/powerpoint/2010/main" val="276944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8D0D6F-2087-4264-95CD-7DDDD5FF8CFD}"/>
              </a:ext>
            </a:extLst>
          </p:cNvPr>
          <p:cNvPicPr>
            <a:picLocks noChangeAspect="1"/>
          </p:cNvPicPr>
          <p:nvPr/>
        </p:nvPicPr>
        <p:blipFill>
          <a:blip r:embed="rId2"/>
          <a:stretch>
            <a:fillRect/>
          </a:stretch>
        </p:blipFill>
        <p:spPr>
          <a:xfrm>
            <a:off x="1483177" y="1260497"/>
            <a:ext cx="8593885" cy="5342883"/>
          </a:xfrm>
          <a:prstGeom prst="rect">
            <a:avLst/>
          </a:prstGeom>
        </p:spPr>
      </p:pic>
      <p:sp>
        <p:nvSpPr>
          <p:cNvPr id="6" name="TextBox 5">
            <a:extLst>
              <a:ext uri="{FF2B5EF4-FFF2-40B4-BE49-F238E27FC236}">
                <a16:creationId xmlns:a16="http://schemas.microsoft.com/office/drawing/2014/main" id="{7B54CC21-A626-4E3D-B854-0D8AF629F2A3}"/>
              </a:ext>
            </a:extLst>
          </p:cNvPr>
          <p:cNvSpPr txBox="1"/>
          <p:nvPr/>
        </p:nvSpPr>
        <p:spPr>
          <a:xfrm>
            <a:off x="698241" y="419878"/>
            <a:ext cx="10795518" cy="646331"/>
          </a:xfrm>
          <a:prstGeom prst="rect">
            <a:avLst/>
          </a:prstGeom>
          <a:noFill/>
        </p:spPr>
        <p:txBody>
          <a:bodyPr wrap="square" rtlCol="0">
            <a:spAutoFit/>
          </a:bodyPr>
          <a:lstStyle/>
          <a:p>
            <a:r>
              <a:rPr lang="en-US" dirty="0"/>
              <a:t>IPv4 address has ran out. Before implement IPv6 worldwide (it takes time),  the solution is</a:t>
            </a:r>
            <a:r>
              <a:rPr lang="en-US" b="1" dirty="0"/>
              <a:t>, use no-routable address space </a:t>
            </a:r>
            <a:r>
              <a:rPr lang="en-US" dirty="0"/>
              <a:t>to host those machines, and </a:t>
            </a:r>
            <a:r>
              <a:rPr lang="en-US" b="1" dirty="0"/>
              <a:t>use NAT to transfer outside datagram to them</a:t>
            </a:r>
          </a:p>
        </p:txBody>
      </p:sp>
    </p:spTree>
    <p:extLst>
      <p:ext uri="{BB962C8B-B14F-4D97-AF65-F5344CB8AC3E}">
        <p14:creationId xmlns:p14="http://schemas.microsoft.com/office/powerpoint/2010/main" val="2301375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574</Words>
  <Application>Microsoft Office PowerPoint</Application>
  <PresentationFormat>Widescreen</PresentationFormat>
  <Paragraphs>32</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unset</vt:lpstr>
      <vt:lpstr>Arial</vt:lpstr>
      <vt:lpstr>Calibri</vt:lpstr>
      <vt:lpstr>Calibri Light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Yalin</dc:creator>
  <cp:lastModifiedBy>Yang, Yalin</cp:lastModifiedBy>
  <cp:revision>5</cp:revision>
  <dcterms:created xsi:type="dcterms:W3CDTF">2022-05-01T15:05:25Z</dcterms:created>
  <dcterms:modified xsi:type="dcterms:W3CDTF">2022-05-02T15:42:09Z</dcterms:modified>
</cp:coreProperties>
</file>